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7" r:id="rId2"/>
    <p:sldId id="265" r:id="rId3"/>
    <p:sldId id="266" r:id="rId4"/>
    <p:sldId id="267" r:id="rId5"/>
    <p:sldId id="258" r:id="rId6"/>
    <p:sldId id="271" r:id="rId7"/>
    <p:sldId id="260" r:id="rId8"/>
    <p:sldId id="261" r:id="rId9"/>
    <p:sldId id="272" r:id="rId10"/>
    <p:sldId id="262" r:id="rId11"/>
    <p:sldId id="268" r:id="rId12"/>
    <p:sldId id="263" r:id="rId13"/>
    <p:sldId id="273" r:id="rId14"/>
    <p:sldId id="274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569DC-AA49-436A-BCAB-9DD5A2A34ABE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329C-308B-4BDC-B011-73C6F9BA2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9FC5A2-6D41-46DC-AD85-0D1F2F1F88B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65FDA6-A8AB-4F2B-8E65-3BD4080FBE3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28600" y="58054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800000"/>
                </a:solidFill>
              </a:rPr>
              <a:t>Emerging Pandemic Threats Program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7850" y="53975"/>
            <a:ext cx="29527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6324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957759"/>
                </a:solidFill>
              </a:rPr>
              <a:t>PREDICT • RESPOND • PREVENT • IDENTIFY</a:t>
            </a:r>
          </a:p>
        </p:txBody>
      </p:sp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5791200"/>
            <a:ext cx="2057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 bwMode="auto">
          <a:xfrm>
            <a:off x="685800" y="152401"/>
            <a:ext cx="7772400" cy="16001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>
                <a:ea typeface="ＭＳ Ｐゴシック"/>
                <a:cs typeface="ＭＳ Ｐゴシック"/>
              </a:rPr>
              <a:t>LAO PDR –28 February </a:t>
            </a:r>
            <a:r>
              <a:rPr lang="en-US" dirty="0" smtClean="0">
                <a:ea typeface="ＭＳ Ｐゴシック"/>
                <a:cs typeface="ＭＳ Ｐゴシック"/>
              </a:rPr>
              <a:t/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sz="3000" b="0" dirty="0" smtClean="0">
                <a:ea typeface="ＭＳ Ｐゴシック"/>
                <a:cs typeface="ＭＳ Ｐゴシック"/>
              </a:rPr>
              <a:t>RESPOND</a:t>
            </a:r>
            <a:r>
              <a:rPr lang="en-US" b="0" dirty="0" smtClean="0">
                <a:ea typeface="ＭＳ Ｐゴシック"/>
                <a:cs typeface="ＭＳ Ｐゴシック"/>
              </a:rPr>
              <a:t> </a:t>
            </a:r>
            <a:r>
              <a:rPr lang="en-US" sz="3000" b="0" dirty="0" smtClean="0">
                <a:ea typeface="ＭＳ Ｐゴシック"/>
                <a:cs typeface="ＭＳ Ｐゴシック"/>
              </a:rPr>
              <a:t>Team Members</a:t>
            </a:r>
            <a:endParaRPr lang="en-US" b="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762000" y="1828800"/>
            <a:ext cx="7162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2500" dirty="0" smtClean="0">
                <a:ea typeface="ＭＳ Ｐゴシック"/>
                <a:cs typeface="ＭＳ Ｐゴシック"/>
              </a:rPr>
              <a:t>Brian McLaughlin  	Regional Program Manager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500" dirty="0" smtClean="0">
                <a:ea typeface="ＭＳ Ｐゴシック"/>
                <a:cs typeface="ＭＳ Ｐゴシック"/>
              </a:rPr>
              <a:t>Stan Fenwick  	Senior Technical Advisor</a:t>
            </a:r>
            <a:br>
              <a:rPr lang="en-US" sz="2500" dirty="0" smtClean="0">
                <a:ea typeface="ＭＳ Ｐゴシック"/>
                <a:cs typeface="ＭＳ Ｐゴシック"/>
              </a:rPr>
            </a:br>
            <a:r>
              <a:rPr lang="en-US" sz="2500" dirty="0" smtClean="0">
                <a:ea typeface="ＭＳ Ｐゴシック"/>
                <a:cs typeface="ＭＳ Ｐゴシック"/>
              </a:rPr>
              <a:t>Dave Smith 	 	Wildlife Biologist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500" dirty="0" smtClean="0">
                <a:ea typeface="ＭＳ Ｐゴシック"/>
                <a:cs typeface="ＭＳ Ｐゴシック"/>
              </a:rPr>
              <a:t>Nancy Claxton 	Regional Training Manager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2578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800" dirty="0" smtClean="0"/>
              <a:t>University Networking and Capacity Building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76401"/>
            <a:ext cx="82296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Facilitating the creation and development of a sustainable university One Health network in South East Asia including Schools of Veterinary Medicine, Public Health, Medicine and Allied Sciences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Assisting universities with capacity building in the One Health area – One Health curriculum development, faculty linkages, workshops, staff development and mentoring arrangements between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One Health University </a:t>
            </a:r>
            <a:br>
              <a:rPr lang="en-US" sz="3800" dirty="0" smtClean="0"/>
            </a:br>
            <a:r>
              <a:rPr lang="en-US" sz="3800" dirty="0" smtClean="0"/>
              <a:t>Network in Southeast Asia </a:t>
            </a:r>
            <a:endParaRPr lang="en-US" sz="3800" dirty="0"/>
          </a:p>
        </p:txBody>
      </p:sp>
      <p:pic>
        <p:nvPicPr>
          <p:cNvPr id="4" name="Content Placeholder 3" descr="Network diagram final feb 7 201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59435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5181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Wildlife Health Capacity Building – 1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200"/>
              </a:spcAft>
            </a:pPr>
            <a:r>
              <a:rPr lang="en-US" sz="2400" dirty="0" smtClean="0"/>
              <a:t>If EPT is primarily concerned with wildlife diseases  jumping to humans</a:t>
            </a:r>
          </a:p>
          <a:p>
            <a:pPr lvl="0">
              <a:spcAft>
                <a:spcPts val="1200"/>
              </a:spcAft>
            </a:pPr>
            <a:r>
              <a:rPr lang="en-US" sz="2400" dirty="0" smtClean="0"/>
              <a:t>Then it follows that the earliest possible detection should be while the threat is still primarily confined to wild animals </a:t>
            </a:r>
          </a:p>
          <a:p>
            <a:pPr lvl="0">
              <a:spcAft>
                <a:spcPts val="1200"/>
              </a:spcAft>
            </a:pPr>
            <a:r>
              <a:rPr lang="en-US" sz="2400" dirty="0" smtClean="0"/>
              <a:t>Forestry and wildlife departments in Southeast  Asia are therefore a critical component  of One Health and early response to an EPT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5181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Wildlife Health Capacity Building –2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Developing the capacity of government wildlife workers (e.g. rangers, biologists) to act as ‘first responders’ in wildlife disease surveillance activities</a:t>
            </a:r>
          </a:p>
          <a:p>
            <a:pPr eaLnBrk="1" hangingPunct="1"/>
            <a:r>
              <a:rPr lang="en-US" sz="2400" dirty="0" smtClean="0"/>
              <a:t>Enhancing capacity of veterinary professionals to develop wildlife disease surveillance programs and investigate outbreaks of disease in wildlife</a:t>
            </a:r>
          </a:p>
          <a:p>
            <a:pPr eaLnBrk="1" hangingPunct="1"/>
            <a:r>
              <a:rPr lang="en-US" sz="2400" dirty="0" smtClean="0"/>
              <a:t>Strengthening regional networks and linkages between wildlife workers, veterinarians and medical professionals in a One Health approach to investigating infectious diseases of human importance in wildlife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3657600" cy="1066800"/>
          </a:xfrm>
          <a:noFill/>
        </p:spPr>
        <p:txBody>
          <a:bodyPr/>
          <a:lstStyle/>
          <a:p>
            <a:pPr lvl="1"/>
            <a:r>
              <a:rPr lang="en-US" sz="2400" b="0" dirty="0" smtClean="0">
                <a:solidFill>
                  <a:srgbClr val="993300"/>
                </a:solidFill>
                <a:latin typeface="+mj-lt"/>
                <a:cs typeface="Arial" charset="0"/>
              </a:rPr>
              <a:t>Building capacity of Wildlife Rangers and Veterinarians  to be the first line of surveillance 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</a:b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5" name="Picture 2" descr="F:\ฝ่ายวิชาการ\ผู้ตรวจ11_03_10\ผู้ตรวจกรม\DSCN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8958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ฝ่ายวิชาการ\ผู้ตรวจ11_03_10\ผู้ตรวจกรม\DSCN2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090163" cy="20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0200" y="5105400"/>
            <a:ext cx="2133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93300"/>
                </a:solidFill>
              </a:rPr>
              <a:t>Proper  sampling </a:t>
            </a:r>
          </a:p>
          <a:p>
            <a:pPr algn="ctr"/>
            <a:r>
              <a:rPr lang="en-US" b="1" dirty="0" smtClean="0">
                <a:solidFill>
                  <a:srgbClr val="993300"/>
                </a:solidFill>
              </a:rPr>
              <a:t>protocols</a:t>
            </a:r>
            <a:endParaRPr lang="th-TH" b="1" dirty="0">
              <a:solidFill>
                <a:srgbClr val="99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4218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</a:rPr>
              <a:t>Safety protocols</a:t>
            </a:r>
            <a:endParaRPr lang="th-TH" b="1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993300"/>
                </a:solidFill>
                <a:latin typeface="+mj-lt"/>
              </a:rPr>
              <a:t>Wildlife Health Capacity Building –3</a:t>
            </a:r>
            <a:endParaRPr lang="en-US" sz="3800" b="1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62000" y="152400"/>
            <a:ext cx="4953000" cy="16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Outcomes of RESPOND’s Activities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676400"/>
            <a:ext cx="8534400" cy="3886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A strong, sustainable network of veterinary, medical and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allied professionals working together to promote a One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Health approach to the investigation, response, and control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of future Emerging Infectious Diseases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Formation of an effective national, transboundary and regional One Health trained government workforce to respond to emerging pandemic threats.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z="3800" dirty="0" smtClean="0">
                <a:ea typeface="ＭＳ Ｐゴシック"/>
                <a:cs typeface="ＭＳ Ｐゴシック"/>
              </a:rPr>
              <a:t>RESPOND Partner </a:t>
            </a:r>
            <a:br>
              <a:rPr lang="en-US" sz="3800" dirty="0" smtClean="0">
                <a:ea typeface="ＭＳ Ｐゴシック"/>
                <a:cs typeface="ＭＳ Ｐゴシック"/>
              </a:rPr>
            </a:br>
            <a:r>
              <a:rPr lang="en-US" sz="3800" dirty="0" smtClean="0">
                <a:ea typeface="ＭＳ Ｐゴシック"/>
                <a:cs typeface="ＭＳ Ｐゴシック"/>
              </a:rPr>
              <a:t>Organizations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700" dirty="0" smtClean="0">
                <a:ea typeface="ＭＳ Ｐゴシック"/>
                <a:cs typeface="ＭＳ Ｐゴシック"/>
              </a:rPr>
              <a:t>Development Alternatives Inc. (DAI) –lead</a:t>
            </a:r>
          </a:p>
          <a:p>
            <a:pPr eaLnBrk="1" hangingPunct="1">
              <a:lnSpc>
                <a:spcPct val="150000"/>
              </a:lnSpc>
            </a:pPr>
            <a:r>
              <a:rPr lang="en-US" sz="2700" dirty="0" smtClean="0">
                <a:ea typeface="ＭＳ Ｐゴシック"/>
                <a:cs typeface="ＭＳ Ｐゴシック"/>
              </a:rPr>
              <a:t>Tufts University </a:t>
            </a:r>
          </a:p>
          <a:p>
            <a:pPr eaLnBrk="1" hangingPunct="1">
              <a:lnSpc>
                <a:spcPct val="150000"/>
              </a:lnSpc>
            </a:pPr>
            <a:r>
              <a:rPr lang="en-US" sz="2700" dirty="0" smtClean="0">
                <a:ea typeface="ＭＳ Ｐゴシック"/>
                <a:cs typeface="ＭＳ Ｐゴシック"/>
              </a:rPr>
              <a:t>University of Minnesota </a:t>
            </a:r>
          </a:p>
          <a:p>
            <a:pPr eaLnBrk="1" hangingPunct="1">
              <a:lnSpc>
                <a:spcPct val="150000"/>
              </a:lnSpc>
            </a:pPr>
            <a:r>
              <a:rPr lang="en-US" sz="2700" dirty="0" smtClean="0">
                <a:ea typeface="ＭＳ Ｐゴシック"/>
                <a:cs typeface="ＭＳ Ｐゴシック"/>
              </a:rPr>
              <a:t>Training Resources Group </a:t>
            </a:r>
          </a:p>
          <a:p>
            <a:pPr eaLnBrk="1" hangingPunct="1">
              <a:lnSpc>
                <a:spcPct val="150000"/>
              </a:lnSpc>
            </a:pPr>
            <a:r>
              <a:rPr lang="en-US" sz="2700" dirty="0" smtClean="0">
                <a:ea typeface="ＭＳ Ｐゴシック"/>
                <a:cs typeface="ＭＳ Ｐゴシック"/>
              </a:rPr>
              <a:t>Ecology and Environment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219200"/>
          </a:xfrm>
        </p:spPr>
        <p:txBody>
          <a:bodyPr/>
          <a:lstStyle/>
          <a:p>
            <a:r>
              <a:rPr lang="en-US" sz="2800" dirty="0" smtClean="0">
                <a:ea typeface="ＭＳ Ｐゴシック"/>
                <a:cs typeface="ＭＳ Ｐゴシック"/>
              </a:rPr>
              <a:t>Geographic Focus – Southeast Asia </a:t>
            </a:r>
            <a:br>
              <a:rPr lang="en-US" sz="2800" dirty="0" smtClean="0">
                <a:ea typeface="ＭＳ Ｐゴシック"/>
                <a:cs typeface="ＭＳ Ｐゴシック"/>
              </a:rPr>
            </a:br>
            <a:r>
              <a:rPr lang="en-US" sz="2800" dirty="0" smtClean="0">
                <a:ea typeface="ＭＳ Ｐゴシック"/>
                <a:cs typeface="ＭＳ Ｐゴシック"/>
              </a:rPr>
              <a:t>Mekong Basin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0866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993300"/>
                </a:solidFill>
                <a:ea typeface="ＭＳ Ｐゴシック"/>
                <a:cs typeface="ＭＳ Ｐゴシック"/>
              </a:rPr>
              <a:t>RESPOND Support </a:t>
            </a:r>
            <a:br>
              <a:rPr lang="en-US" sz="3800" dirty="0" smtClean="0">
                <a:solidFill>
                  <a:srgbClr val="993300"/>
                </a:solidFill>
                <a:ea typeface="ＭＳ Ｐゴシック"/>
                <a:cs typeface="ＭＳ Ｐゴシック"/>
              </a:rPr>
            </a:br>
            <a:r>
              <a:rPr lang="en-US" sz="3800" dirty="0" smtClean="0">
                <a:solidFill>
                  <a:srgbClr val="993300"/>
                </a:solidFill>
                <a:ea typeface="ＭＳ Ｐゴシック"/>
                <a:cs typeface="ＭＳ Ｐゴシック"/>
              </a:rPr>
              <a:t>to Southeast Asia</a:t>
            </a:r>
            <a:endParaRPr lang="en-US" sz="3800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Thailand*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Laos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Cambodia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Vietnam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Burma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Yunnan/Guangxi (China)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Philippines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Indonesia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Malaysia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51816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RESPOND’s Goal in </a:t>
            </a:r>
            <a:br>
              <a:rPr lang="en-US" sz="3800" dirty="0" smtClean="0"/>
            </a:br>
            <a:r>
              <a:rPr lang="en-US" sz="3800" dirty="0" smtClean="0"/>
              <a:t>Southeast Asia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2057401"/>
            <a:ext cx="8229600" cy="30479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sz="3000" dirty="0" smtClean="0"/>
              <a:t>The goal of RESPOND is to assist government(s) to strengthen emerging infectious disease outbreak response capacity across all sectors with responsibility for the health of humans, domestic animals and wildlife.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9600" y="304800"/>
            <a:ext cx="51816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800" dirty="0" smtClean="0"/>
              <a:t>Transitioning Current Workforce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3400" y="1676400"/>
            <a:ext cx="69342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dirty="0" smtClean="0"/>
              <a:t>Reflect national strategies and regional &amp; international health priorities.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dirty="0" smtClean="0"/>
              <a:t>Work with Ministries of Health, Agriculture and Natural Resources to identify needs &amp; design country-specific solutions Build cross-sectoral skills and knowledge.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dirty="0" smtClean="0"/>
              <a:t>Encourage One Health networks.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dirty="0" smtClean="0"/>
              <a:t>Strengthen career path development.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5181600" cy="198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RESPOND’s Southeast  Asian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733800" cy="4191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To offer technical support and expertise to government(s) in the areas of: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Government in-service capacity building</a:t>
            </a:r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University networking and capacity building</a:t>
            </a:r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Wildlife health capacity building</a:t>
            </a:r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Community level capacity building</a:t>
            </a: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981200"/>
            <a:ext cx="5257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48768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dirty="0" smtClean="0"/>
              <a:t>Government In-Service Capacity Building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0" y="1905000"/>
            <a:ext cx="6781800" cy="350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Strengthening capacity of provincial and district-level One Health outbreak response teams to investigate, respond to and control future outbreaks of Emerging Infectious Diseases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Strengthening applied epidemiology training</a:t>
            </a:r>
          </a:p>
        </p:txBody>
      </p:sp>
      <p:pic>
        <p:nvPicPr>
          <p:cNvPr id="4" name="Picture 7" descr="DSCN05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600" y="152400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Pics for HEALTH Alliance\Wildlife Domestic Inter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523067" cy="14192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381000"/>
            <a:ext cx="56388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/>
              <a:t>Broaden public health to improve outbreak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52400" y="1447800"/>
            <a:ext cx="55626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Strengthening trainers, mentors and supervisors of One Health outbreak </a:t>
            </a:r>
            <a:br>
              <a:rPr lang="en-US" sz="2400" dirty="0" smtClean="0"/>
            </a:br>
            <a:r>
              <a:rPr lang="en-US" sz="2400" dirty="0" smtClean="0"/>
              <a:t>response teams for long-term sustainability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Educating communities through short-term training on disease response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Developing quality training materials &amp; methodologies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endParaRPr lang="en-US" dirty="0" smtClean="0"/>
          </a:p>
        </p:txBody>
      </p:sp>
      <p:pic>
        <p:nvPicPr>
          <p:cNvPr id="26628" name="Picture 3" descr="woman cattle and village near Arusha 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895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128-2871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AID EPT_template">
  <a:themeElements>
    <a:clrScheme name="EPT Program Template 13">
      <a:dk1>
        <a:srgbClr val="000000"/>
      </a:dk1>
      <a:lt1>
        <a:srgbClr val="E8E0D8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2EDE9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T Program Template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T Progra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 Program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 Program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 Program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 Program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 Program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 Program Template 13">
        <a:dk1>
          <a:srgbClr val="000000"/>
        </a:dk1>
        <a:lt1>
          <a:srgbClr val="E8E0D8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2EDE9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 EPT_template</Template>
  <TotalTime>283</TotalTime>
  <Words>498</Words>
  <Application>Microsoft Office PowerPoint</Application>
  <PresentationFormat>On-screen Show (4:3)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USAID EPT_template</vt:lpstr>
      <vt:lpstr>LAO PDR –28 February  RESPOND Team Members</vt:lpstr>
      <vt:lpstr>RESPOND Partner  Organizations</vt:lpstr>
      <vt:lpstr>Geographic Focus – Southeast Asia  Mekong Basin </vt:lpstr>
      <vt:lpstr>RESPOND Support  to Southeast Asia</vt:lpstr>
      <vt:lpstr>RESPOND’s Goal in  Southeast Asia</vt:lpstr>
      <vt:lpstr>Transitioning Current Workforce </vt:lpstr>
      <vt:lpstr>RESPOND’s Southeast  Asian Aims</vt:lpstr>
      <vt:lpstr>Government In-Service Capacity Building</vt:lpstr>
      <vt:lpstr>Broaden public health to improve outbreak response</vt:lpstr>
      <vt:lpstr>University Networking and Capacity Building</vt:lpstr>
      <vt:lpstr>One Health University  Network in Southeast Asia </vt:lpstr>
      <vt:lpstr>Wildlife Health Capacity Building – 1</vt:lpstr>
      <vt:lpstr>Wildlife Health Capacity Building –2</vt:lpstr>
      <vt:lpstr>Building capacity of Wildlife Rangers and Veterinarians  to be the first line of surveillance  </vt:lpstr>
      <vt:lpstr>Outcomes of RESPOND’s Activities</vt:lpstr>
    </vt:vector>
  </TitlesOfParts>
  <Company>DAI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bmclaughlin</dc:creator>
  <cp:lastModifiedBy>bmclaughlin</cp:lastModifiedBy>
  <cp:revision>23</cp:revision>
  <dcterms:created xsi:type="dcterms:W3CDTF">2010-11-26T22:09:57Z</dcterms:created>
  <dcterms:modified xsi:type="dcterms:W3CDTF">2011-02-28T01:37:09Z</dcterms:modified>
</cp:coreProperties>
</file>